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lmarai" charset="1" panose="00000000000000000000"/>
      <p:regular r:id="rId18"/>
    </p:embeddedFont>
    <p:embeddedFont>
      <p:font typeface="Almarai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X4bxByvQ.mp4" Type="http://schemas.openxmlformats.org/officeDocument/2006/relationships/video"/><Relationship Id="rId4" Target="../media/VAGX4bxByvQ.mp4" Type="http://schemas.microsoft.com/office/2007/relationships/media"/><Relationship Id="rId5" Target="https://drive.google.com/file/d/1yZcJJELpZbkHbC-p-ohCo297NL0SuU7b/view?usp=drive_link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40697" y="3788156"/>
            <a:ext cx="5246522" cy="7495031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t="0" r="-5714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3140697" y="3151967"/>
            <a:ext cx="5246522" cy="7495031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t="0" r="-126211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5817" y="7302936"/>
            <a:ext cx="5689887" cy="44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Presented by: Ayush Vyas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5817" y="1028700"/>
            <a:ext cx="9616905" cy="291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TUMORTRACE:  </a:t>
            </a:r>
          </a:p>
          <a:p>
            <a:pPr algn="l">
              <a:lnSpc>
                <a:spcPts val="1146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35817" y="2488346"/>
            <a:ext cx="12419740" cy="441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MRI-BASED AI FOR BREAST CANCER DETECTION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157" y="-4261657"/>
            <a:ext cx="18810314" cy="18810314"/>
          </a:xfrm>
          <a:custGeom>
            <a:avLst/>
            <a:gdLst/>
            <a:ahLst/>
            <a:cxnLst/>
            <a:rect r="r" b="b" t="t" l="l"/>
            <a:pathLst>
              <a:path h="18810314" w="18810314">
                <a:moveTo>
                  <a:pt x="0" y="0"/>
                </a:moveTo>
                <a:lnTo>
                  <a:pt x="18810314" y="0"/>
                </a:lnTo>
                <a:lnTo>
                  <a:pt x="18810314" y="18810314"/>
                </a:lnTo>
                <a:lnTo>
                  <a:pt x="0" y="18810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379352" y="603250"/>
            <a:ext cx="6854345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FINAL RESULTS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51763" y="1992107"/>
            <a:ext cx="17483398" cy="3733458"/>
          </a:xfrm>
          <a:custGeom>
            <a:avLst/>
            <a:gdLst/>
            <a:ahLst/>
            <a:cxnLst/>
            <a:rect r="r" b="b" t="t" l="l"/>
            <a:pathLst>
              <a:path h="3733458" w="17483398">
                <a:moveTo>
                  <a:pt x="0" y="0"/>
                </a:moveTo>
                <a:lnTo>
                  <a:pt x="17483398" y="0"/>
                </a:lnTo>
                <a:lnTo>
                  <a:pt x="17483398" y="3733458"/>
                </a:lnTo>
                <a:lnTo>
                  <a:pt x="0" y="3733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3" t="-21610" r="0" b="-14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1763" y="6268490"/>
            <a:ext cx="17483398" cy="3164353"/>
          </a:xfrm>
          <a:custGeom>
            <a:avLst/>
            <a:gdLst/>
            <a:ahLst/>
            <a:cxnLst/>
            <a:rect r="r" b="b" t="t" l="l"/>
            <a:pathLst>
              <a:path h="3164353" w="17483398">
                <a:moveTo>
                  <a:pt x="0" y="0"/>
                </a:moveTo>
                <a:lnTo>
                  <a:pt x="17483398" y="0"/>
                </a:lnTo>
                <a:lnTo>
                  <a:pt x="17483398" y="3164353"/>
                </a:lnTo>
                <a:lnTo>
                  <a:pt x="0" y="3164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351" r="0" b="-27351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64369" y="2787973"/>
            <a:ext cx="8477314" cy="56515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63874" y="962025"/>
            <a:ext cx="3926582" cy="5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b="true" sz="3387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Video Presentation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4350" y="1518616"/>
            <a:ext cx="17259300" cy="5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b="true" sz="3387" u="sng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  <a:hlinkClick r:id="rId5" tooltip="https://drive.google.com/file/d/1yZcJJELpZbkHbC-p-ohCo297NL0SuU7b/view?usp=drive_link"/>
              </a:rPr>
              <a:t>https://drive.google.com/file/d/1yZcJJELpZbkHbC-p-ohCo297NL0SuU7b/view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68977" y="3320418"/>
            <a:ext cx="5735021" cy="118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23"/>
              </a:lnSpc>
            </a:pPr>
            <a:r>
              <a:rPr lang="en-US" b="true" sz="6873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t="0" r="-2801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690195" y="1390043"/>
            <a:ext cx="7569105" cy="7868257"/>
            <a:chOff x="0" y="0"/>
            <a:chExt cx="6108573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411" t="0" r="-574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53355" y="4653079"/>
            <a:ext cx="4646929" cy="97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2"/>
              </a:lnSpc>
              <a:spcBef>
                <a:spcPct val="0"/>
              </a:spcBef>
            </a:pPr>
            <a:r>
              <a:rPr lang="en-US" b="true" sz="633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3432" y="3241841"/>
            <a:ext cx="2514401" cy="132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Collection and PreProcessing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1465621" y="1708206"/>
            <a:ext cx="1334733" cy="13347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11633266" y="4583599"/>
            <a:ext cx="1334733" cy="13347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4269007" y="1708206"/>
            <a:ext cx="1334733" cy="133473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4269007" y="4609826"/>
            <a:ext cx="1334733" cy="133473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11678776" y="6913630"/>
            <a:ext cx="1334733" cy="133473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338206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2072" y="4764519"/>
            <a:ext cx="1586922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28937" y="3241841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Methods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23711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02706" y="5907267"/>
            <a:ext cx="1586922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Demo recoding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57907" y="8383675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Ending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42912" y="4737156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40174" y="7069429"/>
            <a:ext cx="1586922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60569" y="3241841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Problem </a:t>
            </a:r>
          </a:p>
        </p:txBody>
      </p:sp>
      <p:grpSp>
        <p:nvGrpSpPr>
          <p:cNvPr name="Group 31" id="31"/>
          <p:cNvGrpSpPr/>
          <p:nvPr/>
        </p:nvGrpSpPr>
        <p:grpSpPr>
          <a:xfrm rot="5400000">
            <a:off x="8781438" y="1708206"/>
            <a:ext cx="1334733" cy="133473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5400000">
            <a:off x="8822947" y="4582463"/>
            <a:ext cx="1334733" cy="133473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8655343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265183" y="5772028"/>
            <a:ext cx="2568772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Model and training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29230" y="5936106"/>
            <a:ext cx="2599706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Results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655343" y="476451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980908" y="2434891"/>
            <a:ext cx="6982331" cy="4468692"/>
          </a:xfrm>
          <a:custGeom>
            <a:avLst/>
            <a:gdLst/>
            <a:ahLst/>
            <a:cxnLst/>
            <a:rect r="r" b="b" t="t" l="l"/>
            <a:pathLst>
              <a:path h="4468692" w="6982331">
                <a:moveTo>
                  <a:pt x="0" y="0"/>
                </a:moveTo>
                <a:lnTo>
                  <a:pt x="6982330" y="0"/>
                </a:lnTo>
                <a:lnTo>
                  <a:pt x="6982330" y="4468691"/>
                </a:lnTo>
                <a:lnTo>
                  <a:pt x="0" y="4468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22382" y="2592762"/>
            <a:ext cx="9289837" cy="113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</a:t>
            </a: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reast cancer is a critical global health challenge</a:t>
            </a:r>
          </a:p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Early detection significantly improves patient survival rates</a:t>
            </a:r>
          </a:p>
          <a:p>
            <a:pPr algn="l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008496" y="482454"/>
            <a:ext cx="5952955" cy="107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PROBLEM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22382" y="2172244"/>
            <a:ext cx="4563412" cy="46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BACKGROUND: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22382" y="4084673"/>
            <a:ext cx="9747037" cy="152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</a:t>
            </a: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rate differentiation between benign and malignant tumors</a:t>
            </a:r>
          </a:p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High dependency on radiologist's interpretation</a:t>
            </a:r>
          </a:p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Potential for human error in medical image analysis</a:t>
            </a:r>
          </a:p>
          <a:p>
            <a:pPr algn="l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322382" y="3675585"/>
            <a:ext cx="4563412" cy="46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KEY CHALLENGES: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22382" y="5888147"/>
            <a:ext cx="8713368" cy="1901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</a:t>
            </a: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evelop machine learning models for automated MRI tumor classification</a:t>
            </a:r>
          </a:p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Improve diagnostic accuracy and early detection rates</a:t>
            </a:r>
          </a:p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Reduce variability in tumor identification</a:t>
            </a:r>
          </a:p>
          <a:p>
            <a:pPr algn="l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322382" y="7527474"/>
            <a:ext cx="4563412" cy="46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SIGNIFICANCE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22382" y="8176592"/>
            <a:ext cx="8713368" cy="1901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Potentially save lives through earlier and more precise detection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Provide a supportive tool for medical professionals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Leverage advanced machine learning techniques in medical diagnostics</a:t>
            </a:r>
          </a:p>
          <a:p>
            <a:pPr algn="l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322382" y="5396033"/>
            <a:ext cx="4563412" cy="46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RESEARCH OBJECTIVE: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16575" y="-1489570"/>
            <a:ext cx="4202211" cy="6003158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35892" y="780932"/>
            <a:ext cx="10397043" cy="191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  <a:r>
              <a:rPr lang="en-US" b="true" sz="6227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COLLECTION AND PREPROCESSING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6823" y="2402297"/>
            <a:ext cx="14288988" cy="7593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178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Dataset :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</a:t>
            </a: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ontent: MRI images labeled as either benign or malignant.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Font typeface="Arial"/>
              <a:buChar char="•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Source of Dataset:https://www.sciencedirect.com/science/article/abs/pii/S0010482523007205</a:t>
            </a:r>
          </a:p>
          <a:p>
            <a:pPr algn="l" marL="0" indent="0" lvl="0">
              <a:lnSpc>
                <a:spcPts val="4386"/>
              </a:lnSpc>
              <a:spcBef>
                <a:spcPct val="0"/>
              </a:spcBef>
            </a:pPr>
            <a:r>
              <a:rPr lang="en-US" b="true" sz="3178" strike="noStrike" u="non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Preprocessing Steps :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AutoNum type="arabicPeriod" startAt="1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Grayscale Conversion: Convert images to grayscale format.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AutoNum type="arabicPeriod" startAt="1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Resizing: Resize images to standard dimensions (e.g., 224x224).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AutoNum type="arabicPeriod" startAt="1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Normalization: Normalize pixel values for compatibility with neural network inputs.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AutoNum type="arabicPeriod" startAt="1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Augmentation: Apply data augmentation techniques (e.g., rotation, flipping).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AutoNum type="arabicPeriod" startAt="1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Handling Class Imbalance: Use techniques like oversampling, undersampling, or applying class weights.</a:t>
            </a:r>
          </a:p>
          <a:p>
            <a:pPr algn="l" marL="0" indent="0" lvl="0">
              <a:lnSpc>
                <a:spcPts val="3006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6622" y="2192634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95380" y="640181"/>
            <a:ext cx="7297240" cy="155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MODELS USED AND DEVELOPMENT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09736"/>
            <a:ext cx="16073654" cy="793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</a:t>
            </a: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odels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VGG16: A convolutional neural network with 16 layers, chosen for simplicity and effectiveness in image classification.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ResNet18 &amp; ResNet50: Deeper architectures using residual connections for improved performance.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Development Steps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Initialize pre-trained models.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Fine-tune models on the breast cancer dataset.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Train and validate models.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Evaluation Metrics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Accuracy: Measures percentage of correct predictions.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Precision: Evaluates the model’s ability to avoid false positives.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Recall (Sensitivity): Assesses the model’s ability to identify actual positive cases.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F1 Score: Harmonic mean of precision and recall.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AUC (Area Under Curve): Indicates how well the model distinguishes between benign and malignant tumors.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Confusion Matrix: Provides counts of true positives, true negatives, false positives, and false negatives.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884116" y="416288"/>
            <a:ext cx="1224824" cy="12248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68405" y="563824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48374" y="456400"/>
            <a:ext cx="4800049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8"/>
              </a:lnSpc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PROJECT</a:t>
            </a:r>
          </a:p>
          <a:p>
            <a:pPr algn="ct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CONCEPT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62231" y="2579999"/>
            <a:ext cx="14543718" cy="609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353" indent="-381176" lvl="1">
              <a:lnSpc>
                <a:spcPts val="4872"/>
              </a:lnSpc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Accuracy: Percentage of correct predictions. </a:t>
            </a:r>
          </a:p>
          <a:p>
            <a:pPr algn="l" marL="762353" indent="-381176" lvl="1">
              <a:lnSpc>
                <a:spcPts val="4872"/>
              </a:lnSpc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Precision: Ability of the model to avoid false positives. </a:t>
            </a:r>
          </a:p>
          <a:p>
            <a:pPr algn="l" marL="762353" indent="-381176" lvl="1">
              <a:lnSpc>
                <a:spcPts val="4872"/>
              </a:lnSpc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Recall: Ability of the model to identify actual positive cases (sensitivity). </a:t>
            </a:r>
          </a:p>
          <a:p>
            <a:pPr algn="l" marL="762353" indent="-381176" lvl="1">
              <a:lnSpc>
                <a:spcPts val="4872"/>
              </a:lnSpc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F1 Score: Harmonic mean of precision and recall. </a:t>
            </a:r>
          </a:p>
          <a:p>
            <a:pPr algn="l" marL="762353" indent="-381176" lvl="1">
              <a:lnSpc>
                <a:spcPts val="4872"/>
              </a:lnSpc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AUC (Area Under Curve): Measures how well the model distinguishes between benign and malignant tumors. </a:t>
            </a:r>
          </a:p>
          <a:p>
            <a:pPr algn="l" marL="762353" indent="-381176" lvl="1">
              <a:lnSpc>
                <a:spcPts val="4872"/>
              </a:lnSpc>
              <a:spcBef>
                <a:spcPct val="0"/>
              </a:spcBef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Confusion Matrix: Table that helps you understand the performance of your classification. It shows the counts of true positives. true negatives, false positives, and Ifyspringboant.onwingg issharing Stop sharing Taist Titgalives.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2462" y="1891982"/>
            <a:ext cx="4020691" cy="3451435"/>
          </a:xfrm>
          <a:custGeom>
            <a:avLst/>
            <a:gdLst/>
            <a:ahLst/>
            <a:cxnLst/>
            <a:rect r="r" b="b" t="t" l="l"/>
            <a:pathLst>
              <a:path h="3451435" w="4020691">
                <a:moveTo>
                  <a:pt x="0" y="0"/>
                </a:moveTo>
                <a:lnTo>
                  <a:pt x="4020691" y="0"/>
                </a:lnTo>
                <a:lnTo>
                  <a:pt x="4020691" y="3451435"/>
                </a:lnTo>
                <a:lnTo>
                  <a:pt x="0" y="3451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01501" y="1995138"/>
            <a:ext cx="4023808" cy="3348279"/>
          </a:xfrm>
          <a:custGeom>
            <a:avLst/>
            <a:gdLst/>
            <a:ahLst/>
            <a:cxnLst/>
            <a:rect r="r" b="b" t="t" l="l"/>
            <a:pathLst>
              <a:path h="3348279" w="4023808">
                <a:moveTo>
                  <a:pt x="0" y="0"/>
                </a:moveTo>
                <a:lnTo>
                  <a:pt x="4023808" y="0"/>
                </a:lnTo>
                <a:lnTo>
                  <a:pt x="4023808" y="3348279"/>
                </a:lnTo>
                <a:lnTo>
                  <a:pt x="0" y="3348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23875"/>
            <a:ext cx="779833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RESULTS : VGG16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715617" y="7735503"/>
            <a:ext cx="13388876" cy="121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Specificity : 1.0000,Sensitivity : 0.00000 ,AUC : 0.8663</a:t>
            </a:r>
          </a:p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test set: Average loss : 0.9104 ,Accuracy :5496/6851 (80.09%)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92009" y="1125631"/>
            <a:ext cx="9075138" cy="180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Classification Report of Test </a:t>
            </a:r>
          </a:p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                          Precision recall f1-score support</a:t>
            </a:r>
          </a:p>
          <a:p>
            <a:pPr algn="ctr">
              <a:lnSpc>
                <a:spcPts val="477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525309" y="2619267"/>
            <a:ext cx="2643684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BENIGN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MALIGNANT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ACCURACY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MACRO AVG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WEIGHTED AVG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15616" y="2592157"/>
            <a:ext cx="9999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0.5808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0.8674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0.7241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0.7863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5693" y="2592157"/>
            <a:ext cx="949920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0.8213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0.7637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0.7887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72970" y="2592157"/>
            <a:ext cx="9363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0.4933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0.9189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99533" y="2592157"/>
            <a:ext cx="719534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1938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4910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23875"/>
            <a:ext cx="779833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RESULTS : VGG16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15617" y="7735503"/>
            <a:ext cx="13388876" cy="121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Specificity : 1.0000,Sensitivity : 0.00000 ,AUC : 0.7306</a:t>
            </a:r>
          </a:p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test set: Average loss : 0.9104 ,Accuracy :5516/6851 (72.88%)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2009" y="1125631"/>
            <a:ext cx="9075138" cy="180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Classification Report of Test </a:t>
            </a:r>
          </a:p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                          Precision recall f1-score support</a:t>
            </a:r>
          </a:p>
          <a:p>
            <a:pPr algn="ctr">
              <a:lnSpc>
                <a:spcPts val="477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525309" y="2619267"/>
            <a:ext cx="2643684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BENIGN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MALIGNANT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ACCURACY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MACRO AVG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WEIGHTED AVG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15616" y="2592157"/>
            <a:ext cx="9999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0.5808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0.8674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0.7241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0.7863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5693" y="2592157"/>
            <a:ext cx="949920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0.8213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0.7637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0.7887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72970" y="2592157"/>
            <a:ext cx="9363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0.4933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0.9189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99533" y="2592157"/>
            <a:ext cx="719534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1938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4910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4178" y="1995138"/>
            <a:ext cx="3862498" cy="3297979"/>
          </a:xfrm>
          <a:custGeom>
            <a:avLst/>
            <a:gdLst/>
            <a:ahLst/>
            <a:cxnLst/>
            <a:rect r="r" b="b" t="t" l="l"/>
            <a:pathLst>
              <a:path h="3297979" w="3862498">
                <a:moveTo>
                  <a:pt x="0" y="0"/>
                </a:moveTo>
                <a:lnTo>
                  <a:pt x="3862498" y="0"/>
                </a:lnTo>
                <a:lnTo>
                  <a:pt x="3862498" y="3297979"/>
                </a:lnTo>
                <a:lnTo>
                  <a:pt x="0" y="3297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17219" y="1867764"/>
            <a:ext cx="4087548" cy="3425353"/>
          </a:xfrm>
          <a:custGeom>
            <a:avLst/>
            <a:gdLst/>
            <a:ahLst/>
            <a:cxnLst/>
            <a:rect r="r" b="b" t="t" l="l"/>
            <a:pathLst>
              <a:path h="3425353" w="4087548">
                <a:moveTo>
                  <a:pt x="0" y="0"/>
                </a:moveTo>
                <a:lnTo>
                  <a:pt x="4087548" y="0"/>
                </a:lnTo>
                <a:lnTo>
                  <a:pt x="4087548" y="3425353"/>
                </a:lnTo>
                <a:lnTo>
                  <a:pt x="0" y="3425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23875"/>
            <a:ext cx="881845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RESULTS :RESNET18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15617" y="7735503"/>
            <a:ext cx="13388876" cy="121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Specificity : 1.0000,Sensitivity : 0.00000 ,AUC : 0.7315</a:t>
            </a:r>
          </a:p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test set: Average loss : 0.9104 ,Accuracy :5496/6851 (74.69%)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2009" y="1125631"/>
            <a:ext cx="9075138" cy="180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Classification Report of Test </a:t>
            </a:r>
          </a:p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                          Precision recall f1-score support</a:t>
            </a:r>
          </a:p>
          <a:p>
            <a:pPr algn="ctr">
              <a:lnSpc>
                <a:spcPts val="477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737434" y="2676525"/>
            <a:ext cx="2643684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BENIGN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MALIGNANT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ACCURACY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MACRO AVG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WEIGHTED AVG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25631" y="2592157"/>
            <a:ext cx="9999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0.5808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0.8674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0.7241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0.7863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79658" y="2592157"/>
            <a:ext cx="949920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0.8213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0.7637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0.7887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74979" y="2592157"/>
            <a:ext cx="9363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0.4933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0.9189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42699" y="2592157"/>
            <a:ext cx="719534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1938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4910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803571" y="2288807"/>
            <a:ext cx="3654164" cy="3083201"/>
          </a:xfrm>
          <a:custGeom>
            <a:avLst/>
            <a:gdLst/>
            <a:ahLst/>
            <a:cxnLst/>
            <a:rect r="r" b="b" t="t" l="l"/>
            <a:pathLst>
              <a:path h="3083201" w="3654164">
                <a:moveTo>
                  <a:pt x="0" y="0"/>
                </a:moveTo>
                <a:lnTo>
                  <a:pt x="3654163" y="0"/>
                </a:lnTo>
                <a:lnTo>
                  <a:pt x="3654163" y="3083201"/>
                </a:lnTo>
                <a:lnTo>
                  <a:pt x="0" y="3083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8423" y="2060299"/>
            <a:ext cx="4315448" cy="3677366"/>
          </a:xfrm>
          <a:custGeom>
            <a:avLst/>
            <a:gdLst/>
            <a:ahLst/>
            <a:cxnLst/>
            <a:rect r="r" b="b" t="t" l="l"/>
            <a:pathLst>
              <a:path h="3677366" w="4315448">
                <a:moveTo>
                  <a:pt x="0" y="0"/>
                </a:moveTo>
                <a:lnTo>
                  <a:pt x="4315448" y="0"/>
                </a:lnTo>
                <a:lnTo>
                  <a:pt x="4315448" y="3677366"/>
                </a:lnTo>
                <a:lnTo>
                  <a:pt x="0" y="367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DAGXrQcIeWQ</dc:identifier>
  <dcterms:modified xsi:type="dcterms:W3CDTF">2011-08-01T06:04:30Z</dcterms:modified>
  <cp:revision>1</cp:revision>
  <dc:title>Presented by: Ayush Vyas</dc:title>
</cp:coreProperties>
</file>